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  <p:sldMasterId id="214748376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811A98-6524-4CBF-A5F0-88BEF4AB3934}" type="datetimeFigureOut">
              <a:rPr lang="pl-PL" smtClean="0"/>
              <a:pPr/>
              <a:t>20.06.2017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1B5311-E359-4999-8618-1026B680A2A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http://th13.st.depositphotos.com/1034896/1921/v/450/depositphotos_19212793-stock-illustration-happy-smiley-face-button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https://upload.wikimedia.org/wikipedia/commons/thumb/8/85/Smiley.svg/150px-Smiley.svg.png" TargetMode="Externa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http://th13.st.depositphotos.com/1034896/1921/v/450/depositphotos_19212793-stock-illustration-happy-smiley-face-button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https://upload.wikimedia.org/wikipedia/commons/thumb/8/85/Smiley.svg/150px-Smiley.svg.png" TargetMode="Externa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upload.wikimedia.org/wikipedia/commons/thumb/8/85/Smiley.svg/150px-Smiley.svg.png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http://th13.st.depositphotos.com/1034896/1921/v/450/depositphotos_19212793-stock-illustration-happy-smiley-face-button.jpg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http://th13.st.depositphotos.com/1034896/1921/v/450/depositphotos_19212793-stock-illustration-happy-smiley-face-button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https://upload.wikimedia.org/wikipedia/commons/thumb/8/85/Smiley.svg/150px-Smiley.svg.png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14414" y="3286124"/>
            <a:ext cx="6400800" cy="17526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SAVE ENERGY - SAVE THE WORLD</a:t>
            </a:r>
            <a:endParaRPr lang="pl-PL" dirty="0">
              <a:solidFill>
                <a:srgbClr val="0070C0"/>
              </a:solidFill>
            </a:endParaRPr>
          </a:p>
          <a:p>
            <a:r>
              <a:rPr lang="en-GB" b="1" dirty="0">
                <a:solidFill>
                  <a:srgbClr val="0070C0"/>
                </a:solidFill>
              </a:rPr>
              <a:t>OBSERVATION EVALUATION RESULTS</a:t>
            </a:r>
            <a:endParaRPr lang="pl-PL" dirty="0">
              <a:solidFill>
                <a:srgbClr val="0070C0"/>
              </a:solidFill>
            </a:endParaRPr>
          </a:p>
          <a:p>
            <a:pPr algn="ctr"/>
            <a:r>
              <a:rPr lang="en-GB" b="1" dirty="0">
                <a:solidFill>
                  <a:srgbClr val="0070C0"/>
                </a:solidFill>
              </a:rPr>
              <a:t>FINAL REPORT</a:t>
            </a:r>
            <a:endParaRPr lang="pl-PL" dirty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2289" name="Imagen 1" descr="Descripción: http://sepie.es/doc/comunicacion/logos/cofinanciado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3622675" cy="790575"/>
          </a:xfrm>
          <a:prstGeom prst="rect">
            <a:avLst/>
          </a:prstGeom>
          <a:noFill/>
        </p:spPr>
      </p:pic>
      <p:pic>
        <p:nvPicPr>
          <p:cNvPr id="12291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571480"/>
            <a:ext cx="233362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57158" y="2571744"/>
          <a:ext cx="8501123" cy="3571900"/>
        </p:xfrm>
        <a:graphic>
          <a:graphicData uri="http://schemas.openxmlformats.org/drawingml/2006/table">
            <a:tbl>
              <a:tblPr/>
              <a:tblGrid>
                <a:gridCol w="1463788"/>
                <a:gridCol w="696693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</a:tblGrid>
              <a:tr h="40228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TURKEY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ITALY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POLAND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9771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11488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Turkey – </a:t>
                      </a: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496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 err="1">
                          <a:latin typeface="Calibri"/>
                          <a:ea typeface="Calibri"/>
                          <a:cs typeface="Times New Roman"/>
                        </a:rPr>
                        <a:t>Italy</a:t>
                      </a: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 – 50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Poland - 66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342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271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291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169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01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225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205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327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7128" name="Picture 2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358214" y="4572008"/>
            <a:ext cx="361950" cy="361950"/>
          </a:xfrm>
          <a:prstGeom prst="rect">
            <a:avLst/>
          </a:prstGeom>
          <a:noFill/>
        </p:spPr>
      </p:pic>
      <p:pic>
        <p:nvPicPr>
          <p:cNvPr id="47127" name="Picture 2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786710" y="4572008"/>
            <a:ext cx="361950" cy="361950"/>
          </a:xfrm>
          <a:prstGeom prst="rect">
            <a:avLst/>
          </a:prstGeom>
          <a:noFill/>
        </p:spPr>
      </p:pic>
      <p:pic>
        <p:nvPicPr>
          <p:cNvPr id="47126" name="Picture 2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215206" y="4572008"/>
            <a:ext cx="361950" cy="361950"/>
          </a:xfrm>
          <a:prstGeom prst="rect">
            <a:avLst/>
          </a:prstGeom>
          <a:noFill/>
        </p:spPr>
      </p:pic>
      <p:pic>
        <p:nvPicPr>
          <p:cNvPr id="47125" name="Picture 2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643702" y="4572008"/>
            <a:ext cx="361950" cy="361950"/>
          </a:xfrm>
          <a:prstGeom prst="rect">
            <a:avLst/>
          </a:prstGeom>
          <a:noFill/>
        </p:spPr>
      </p:pic>
      <p:pic>
        <p:nvPicPr>
          <p:cNvPr id="47124" name="Picture 2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072198" y="4572008"/>
            <a:ext cx="361950" cy="361950"/>
          </a:xfrm>
          <a:prstGeom prst="rect">
            <a:avLst/>
          </a:prstGeom>
          <a:noFill/>
        </p:spPr>
      </p:pic>
      <p:pic>
        <p:nvPicPr>
          <p:cNvPr id="47123" name="Picture 1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500694" y="4572008"/>
            <a:ext cx="361950" cy="361950"/>
          </a:xfrm>
          <a:prstGeom prst="rect">
            <a:avLst/>
          </a:prstGeom>
          <a:noFill/>
        </p:spPr>
      </p:pic>
      <p:pic>
        <p:nvPicPr>
          <p:cNvPr id="47122" name="Picture 1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929190" y="4572008"/>
            <a:ext cx="361950" cy="361950"/>
          </a:xfrm>
          <a:prstGeom prst="rect">
            <a:avLst/>
          </a:prstGeom>
          <a:noFill/>
        </p:spPr>
      </p:pic>
      <p:pic>
        <p:nvPicPr>
          <p:cNvPr id="47121" name="Picture 1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357686" y="4572008"/>
            <a:ext cx="361950" cy="361950"/>
          </a:xfrm>
          <a:prstGeom prst="rect">
            <a:avLst/>
          </a:prstGeom>
          <a:noFill/>
        </p:spPr>
      </p:pic>
      <p:pic>
        <p:nvPicPr>
          <p:cNvPr id="47120" name="Picture 1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786182" y="4572008"/>
            <a:ext cx="361950" cy="361950"/>
          </a:xfrm>
          <a:prstGeom prst="rect">
            <a:avLst/>
          </a:prstGeom>
          <a:noFill/>
        </p:spPr>
      </p:pic>
      <p:pic>
        <p:nvPicPr>
          <p:cNvPr id="47119" name="Picture 1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214678" y="4572008"/>
            <a:ext cx="361950" cy="361950"/>
          </a:xfrm>
          <a:prstGeom prst="rect">
            <a:avLst/>
          </a:prstGeom>
          <a:noFill/>
        </p:spPr>
      </p:pic>
      <p:pic>
        <p:nvPicPr>
          <p:cNvPr id="47118" name="Picture 1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643174" y="4572008"/>
            <a:ext cx="361950" cy="361950"/>
          </a:xfrm>
          <a:prstGeom prst="rect">
            <a:avLst/>
          </a:prstGeom>
          <a:noFill/>
        </p:spPr>
      </p:pic>
      <p:pic>
        <p:nvPicPr>
          <p:cNvPr id="47117" name="Picture 1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000232" y="4572008"/>
            <a:ext cx="361950" cy="361950"/>
          </a:xfrm>
          <a:prstGeom prst="rect">
            <a:avLst/>
          </a:prstGeom>
          <a:noFill/>
        </p:spPr>
      </p:pic>
      <p:pic>
        <p:nvPicPr>
          <p:cNvPr id="47116" name="Picture 1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8429652" y="5643578"/>
            <a:ext cx="342900" cy="342900"/>
          </a:xfrm>
          <a:prstGeom prst="rect">
            <a:avLst/>
          </a:prstGeom>
          <a:noFill/>
        </p:spPr>
      </p:pic>
      <p:pic>
        <p:nvPicPr>
          <p:cNvPr id="47115" name="Picture 1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858148" y="5643578"/>
            <a:ext cx="342900" cy="342900"/>
          </a:xfrm>
          <a:prstGeom prst="rect">
            <a:avLst/>
          </a:prstGeom>
          <a:noFill/>
        </p:spPr>
      </p:pic>
      <p:pic>
        <p:nvPicPr>
          <p:cNvPr id="47114" name="Picture 1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286644" y="5643578"/>
            <a:ext cx="342900" cy="342900"/>
          </a:xfrm>
          <a:prstGeom prst="rect">
            <a:avLst/>
          </a:prstGeom>
          <a:noFill/>
        </p:spPr>
      </p:pic>
      <p:pic>
        <p:nvPicPr>
          <p:cNvPr id="47113" name="Picture 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715140" y="5643578"/>
            <a:ext cx="342900" cy="342900"/>
          </a:xfrm>
          <a:prstGeom prst="rect">
            <a:avLst/>
          </a:prstGeom>
          <a:noFill/>
        </p:spPr>
      </p:pic>
      <p:pic>
        <p:nvPicPr>
          <p:cNvPr id="47112" name="Picture 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072198" y="5643578"/>
            <a:ext cx="342900" cy="342900"/>
          </a:xfrm>
          <a:prstGeom prst="rect">
            <a:avLst/>
          </a:prstGeom>
          <a:noFill/>
        </p:spPr>
      </p:pic>
      <p:pic>
        <p:nvPicPr>
          <p:cNvPr id="47111" name="Picture 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5500694" y="5643578"/>
            <a:ext cx="342900" cy="342900"/>
          </a:xfrm>
          <a:prstGeom prst="rect">
            <a:avLst/>
          </a:prstGeom>
          <a:noFill/>
        </p:spPr>
      </p:pic>
      <p:pic>
        <p:nvPicPr>
          <p:cNvPr id="47110" name="Picture 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929190" y="5643578"/>
            <a:ext cx="342900" cy="342900"/>
          </a:xfrm>
          <a:prstGeom prst="rect">
            <a:avLst/>
          </a:prstGeom>
          <a:noFill/>
        </p:spPr>
      </p:pic>
      <p:pic>
        <p:nvPicPr>
          <p:cNvPr id="47109" name="Picture 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357686" y="5643578"/>
            <a:ext cx="342900" cy="342900"/>
          </a:xfrm>
          <a:prstGeom prst="rect">
            <a:avLst/>
          </a:prstGeom>
          <a:noFill/>
        </p:spPr>
      </p:pic>
      <p:pic>
        <p:nvPicPr>
          <p:cNvPr id="47108" name="Picture 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786182" y="5643578"/>
            <a:ext cx="342900" cy="342900"/>
          </a:xfrm>
          <a:prstGeom prst="rect">
            <a:avLst/>
          </a:prstGeom>
          <a:noFill/>
        </p:spPr>
      </p:pic>
      <p:pic>
        <p:nvPicPr>
          <p:cNvPr id="47107" name="Picture 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214678" y="5643578"/>
            <a:ext cx="342900" cy="342900"/>
          </a:xfrm>
          <a:prstGeom prst="rect">
            <a:avLst/>
          </a:prstGeom>
          <a:noFill/>
        </p:spPr>
      </p:pic>
      <p:pic>
        <p:nvPicPr>
          <p:cNvPr id="47106" name="Picture 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643174" y="5643578"/>
            <a:ext cx="342900" cy="342900"/>
          </a:xfrm>
          <a:prstGeom prst="rect">
            <a:avLst/>
          </a:prstGeom>
          <a:noFill/>
        </p:spPr>
      </p:pic>
      <p:pic>
        <p:nvPicPr>
          <p:cNvPr id="47105" name="Picture 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000232" y="5643578"/>
            <a:ext cx="342900" cy="342900"/>
          </a:xfrm>
          <a:prstGeom prst="rect">
            <a:avLst/>
          </a:prstGeom>
          <a:noFill/>
        </p:spPr>
      </p:pic>
      <p:sp>
        <p:nvSpPr>
          <p:cNvPr id="31" name="Prostokąt 30"/>
          <p:cNvSpPr/>
          <p:nvPr/>
        </p:nvSpPr>
        <p:spPr>
          <a:xfrm>
            <a:off x="785786" y="2857496"/>
            <a:ext cx="9619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pl-PL" sz="1400" b="1" dirty="0" err="1" smtClean="0">
                <a:latin typeface="Calibri"/>
                <a:ea typeface="Calibri"/>
                <a:cs typeface="Times New Roman"/>
              </a:rPr>
              <a:t>Indicators</a:t>
            </a:r>
            <a:endParaRPr lang="pl-PL" sz="1400" dirty="0"/>
          </a:p>
        </p:txBody>
      </p:sp>
      <p:sp>
        <p:nvSpPr>
          <p:cNvPr id="32" name="Prostokąt 31"/>
          <p:cNvSpPr/>
          <p:nvPr/>
        </p:nvSpPr>
        <p:spPr>
          <a:xfrm>
            <a:off x="428596" y="3571876"/>
            <a:ext cx="843436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400" b="1" dirty="0" err="1" smtClean="0">
                <a:latin typeface="Calibri"/>
                <a:ea typeface="Calibri"/>
                <a:cs typeface="Times New Roman"/>
              </a:rPr>
              <a:t>Students</a:t>
            </a:r>
            <a:endParaRPr lang="pl-PL" sz="1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3357554" y="1500174"/>
            <a:ext cx="1621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GB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RESULTS</a:t>
            </a:r>
            <a:endParaRPr kumimoji="0" lang="en-GB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-285784" y="2071678"/>
            <a:ext cx="2644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571500" fontAlgn="base">
              <a:spcBef>
                <a:spcPct val="0"/>
              </a:spcBef>
              <a:spcAft>
                <a:spcPct val="0"/>
              </a:spcAft>
              <a:tabLst>
                <a:tab pos="5000625" algn="l"/>
              </a:tabLst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ENERGY SAVING: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1857364"/>
            <a:ext cx="6357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To sum up all data about ENERGY SAVING: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2500306"/>
            <a:ext cx="835821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907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pupils from 6 schools took part in this survey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690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of them use electricity not unnecessarily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552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pupils turn off unnecessarily lights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641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pupils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tap off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482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of pupils use unnecessary electricity and warn family members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rostokąt 5"/>
          <p:cNvSpPr/>
          <p:nvPr/>
        </p:nvSpPr>
        <p:spPr>
          <a:xfrm>
            <a:off x="500034" y="2786058"/>
            <a:ext cx="81439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 smtClean="0">
                <a:latin typeface="+mj-lt"/>
                <a:ea typeface="Calibri" pitchFamily="34" charset="0"/>
                <a:cs typeface="Times New Roman" pitchFamily="18" charset="0"/>
              </a:rPr>
              <a:t>Children learn how to use water and electricity to save them. They know about the project “SAVE ENERGY – SAVE THE WORLD”</a:t>
            </a:r>
            <a:r>
              <a:rPr lang="pl-PL" sz="2800" dirty="0" smtClean="0">
                <a:latin typeface="+mj-lt"/>
                <a:ea typeface="Calibri" pitchFamily="34" charset="0"/>
                <a:cs typeface="Arial" pitchFamily="34" charset="0"/>
              </a:rPr>
              <a:t> </a:t>
            </a:r>
            <a:r>
              <a:rPr lang="en-GB" sz="2800" dirty="0" smtClean="0">
                <a:latin typeface="+mj-lt"/>
                <a:ea typeface="Calibri" pitchFamily="34" charset="0"/>
                <a:cs typeface="Times New Roman" pitchFamily="18" charset="0"/>
              </a:rPr>
              <a:t>and they are very enthusiastic about it.</a:t>
            </a:r>
            <a:endParaRPr lang="en-GB" sz="2800" dirty="0" smtClean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800" b="1" dirty="0">
                <a:latin typeface="+mj-lt"/>
              </a:rPr>
              <a:t>The aim of our project is</a:t>
            </a:r>
            <a:r>
              <a:rPr lang="en-GB" sz="2800" b="1" dirty="0" smtClean="0">
                <a:latin typeface="+mj-lt"/>
              </a:rPr>
              <a:t>:</a:t>
            </a:r>
            <a:endParaRPr lang="pl-PL" sz="2800" b="1" dirty="0" smtClean="0">
              <a:latin typeface="+mj-lt"/>
            </a:endParaRPr>
          </a:p>
          <a:p>
            <a:pPr>
              <a:buNone/>
            </a:pPr>
            <a:endParaRPr lang="pl-PL" dirty="0"/>
          </a:p>
          <a:p>
            <a:pPr lvl="0" algn="just">
              <a:buNone/>
            </a:pPr>
            <a:r>
              <a:rPr lang="pl-PL" sz="1800" dirty="0" smtClean="0"/>
              <a:t>1</a:t>
            </a:r>
            <a:r>
              <a:rPr lang="pl-PL" sz="1800" dirty="0" smtClean="0">
                <a:latin typeface="+mj-lt"/>
              </a:rPr>
              <a:t>) </a:t>
            </a:r>
            <a:r>
              <a:rPr lang="en-GB" sz="1800" dirty="0" smtClean="0">
                <a:latin typeface="+mj-lt"/>
              </a:rPr>
              <a:t>to </a:t>
            </a:r>
            <a:r>
              <a:rPr lang="en-GB" sz="1800" dirty="0">
                <a:latin typeface="+mj-lt"/>
              </a:rPr>
              <a:t>raise awareness about the importance of energy conservation </a:t>
            </a:r>
            <a:r>
              <a:rPr lang="en-GB" sz="1800" dirty="0" smtClean="0">
                <a:latin typeface="+mj-lt"/>
              </a:rPr>
              <a:t>and</a:t>
            </a:r>
            <a:r>
              <a:rPr lang="pl-PL" sz="1800" dirty="0" smtClean="0">
                <a:latin typeface="+mj-lt"/>
              </a:rPr>
              <a:t>  </a:t>
            </a:r>
            <a:r>
              <a:rPr lang="en-GB" sz="1800" dirty="0" smtClean="0">
                <a:latin typeface="+mj-lt"/>
              </a:rPr>
              <a:t>the </a:t>
            </a:r>
            <a:r>
              <a:rPr lang="en-GB" sz="1800" dirty="0">
                <a:latin typeface="+mj-lt"/>
              </a:rPr>
              <a:t>environmental problems created as a result of the energy production process;</a:t>
            </a:r>
            <a:endParaRPr lang="pl-PL" sz="1800" dirty="0">
              <a:latin typeface="+mj-lt"/>
            </a:endParaRPr>
          </a:p>
          <a:p>
            <a:pPr lvl="0" algn="just">
              <a:buNone/>
            </a:pPr>
            <a:r>
              <a:rPr lang="pl-PL" sz="1800" dirty="0">
                <a:latin typeface="+mj-lt"/>
              </a:rPr>
              <a:t>2</a:t>
            </a:r>
            <a:r>
              <a:rPr lang="pl-PL" sz="1800" dirty="0" smtClean="0">
                <a:latin typeface="+mj-lt"/>
              </a:rPr>
              <a:t>)  </a:t>
            </a:r>
            <a:r>
              <a:rPr lang="en-GB" sz="1800" dirty="0" smtClean="0">
                <a:latin typeface="+mj-lt"/>
              </a:rPr>
              <a:t>to </a:t>
            </a:r>
            <a:r>
              <a:rPr lang="en-GB" sz="1800" dirty="0">
                <a:latin typeface="+mj-lt"/>
              </a:rPr>
              <a:t>ensure that the knowledge given at school is put into practice in daily life;</a:t>
            </a:r>
            <a:endParaRPr lang="pl-PL" sz="1800" dirty="0">
              <a:latin typeface="+mj-lt"/>
            </a:endParaRPr>
          </a:p>
          <a:p>
            <a:pPr lvl="0" algn="just">
              <a:buNone/>
            </a:pPr>
            <a:r>
              <a:rPr lang="pl-PL" sz="1800" dirty="0" smtClean="0">
                <a:latin typeface="+mj-lt"/>
              </a:rPr>
              <a:t>3) </a:t>
            </a:r>
            <a:r>
              <a:rPr lang="en-GB" sz="1800" dirty="0" smtClean="0">
                <a:latin typeface="+mj-lt"/>
              </a:rPr>
              <a:t>to </a:t>
            </a:r>
            <a:r>
              <a:rPr lang="en-GB" sz="1800" dirty="0">
                <a:latin typeface="+mj-lt"/>
              </a:rPr>
              <a:t>lay out different methods and techniques used in education to ensure permanent learning;</a:t>
            </a:r>
            <a:endParaRPr lang="pl-PL" sz="1800" dirty="0">
              <a:latin typeface="+mj-lt"/>
            </a:endParaRPr>
          </a:p>
          <a:p>
            <a:pPr lvl="0" algn="just">
              <a:buNone/>
            </a:pPr>
            <a:r>
              <a:rPr lang="pl-PL" sz="1800" dirty="0" smtClean="0">
                <a:latin typeface="+mj-lt"/>
              </a:rPr>
              <a:t>4) </a:t>
            </a:r>
            <a:r>
              <a:rPr lang="en-GB" sz="1800" dirty="0" smtClean="0">
                <a:latin typeface="+mj-lt"/>
              </a:rPr>
              <a:t>to </a:t>
            </a:r>
            <a:r>
              <a:rPr lang="en-GB" sz="1800" dirty="0">
                <a:latin typeface="+mj-lt"/>
              </a:rPr>
              <a:t>find out about the different applications of practices towards energy conservation in different countries;</a:t>
            </a:r>
            <a:endParaRPr lang="pl-PL" sz="1800" dirty="0">
              <a:latin typeface="+mj-lt"/>
            </a:endParaRPr>
          </a:p>
          <a:p>
            <a:pPr lvl="0" algn="just">
              <a:buNone/>
            </a:pPr>
            <a:r>
              <a:rPr lang="pl-PL" sz="1800" dirty="0" smtClean="0">
                <a:latin typeface="+mj-lt"/>
              </a:rPr>
              <a:t>5)  </a:t>
            </a:r>
            <a:r>
              <a:rPr lang="en-GB" sz="1800" dirty="0" smtClean="0">
                <a:latin typeface="+mj-lt"/>
              </a:rPr>
              <a:t>to </a:t>
            </a:r>
            <a:r>
              <a:rPr lang="en-GB" sz="1800" dirty="0">
                <a:latin typeface="+mj-lt"/>
              </a:rPr>
              <a:t>adapt successful practices to our own school.</a:t>
            </a:r>
            <a:endParaRPr lang="pl-PL" sz="1800" dirty="0">
              <a:latin typeface="+mj-lt"/>
            </a:endParaRPr>
          </a:p>
          <a:p>
            <a:pPr>
              <a:buNone/>
            </a:pPr>
            <a:endParaRPr lang="pl-PL" dirty="0"/>
          </a:p>
        </p:txBody>
      </p:sp>
      <p:pic>
        <p:nvPicPr>
          <p:cNvPr id="1025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800" b="1" dirty="0" smtClean="0">
                <a:latin typeface="+mj-lt"/>
              </a:rPr>
              <a:t>The </a:t>
            </a:r>
            <a:r>
              <a:rPr lang="en-GB" sz="2800" b="1" dirty="0">
                <a:latin typeface="+mj-lt"/>
              </a:rPr>
              <a:t>objective of the survey was</a:t>
            </a:r>
            <a:r>
              <a:rPr lang="en-GB" sz="2800" b="1" dirty="0" smtClean="0">
                <a:latin typeface="+mj-lt"/>
              </a:rPr>
              <a:t>:</a:t>
            </a:r>
            <a:endParaRPr lang="pl-PL" sz="2800" b="1" dirty="0" smtClean="0">
              <a:latin typeface="+mj-lt"/>
            </a:endParaRPr>
          </a:p>
          <a:p>
            <a:pPr>
              <a:buNone/>
            </a:pPr>
            <a:endParaRPr lang="pl-PL" sz="2800" dirty="0"/>
          </a:p>
          <a:p>
            <a:pPr lvl="0">
              <a:buFont typeface="Wingdings" pitchFamily="2" charset="2"/>
              <a:buChar char="ü"/>
            </a:pPr>
            <a:r>
              <a:rPr lang="en-GB" sz="1800" dirty="0">
                <a:latin typeface="+mj-lt"/>
              </a:rPr>
              <a:t>to check the way of using electricity and water among children and their families.</a:t>
            </a:r>
            <a:endParaRPr lang="pl-PL" sz="1800" dirty="0">
              <a:latin typeface="+mj-lt"/>
            </a:endParaRPr>
          </a:p>
          <a:p>
            <a:pPr>
              <a:buNone/>
            </a:pPr>
            <a:r>
              <a:rPr lang="pl-PL" sz="1800" dirty="0" smtClean="0">
                <a:latin typeface="+mj-lt"/>
              </a:rPr>
              <a:t> </a:t>
            </a:r>
            <a:r>
              <a:rPr lang="en-GB" sz="1800" dirty="0" smtClean="0">
                <a:latin typeface="+mj-lt"/>
              </a:rPr>
              <a:t>The </a:t>
            </a:r>
            <a:r>
              <a:rPr lang="en-GB" sz="1800" dirty="0">
                <a:latin typeface="+mj-lt"/>
              </a:rPr>
              <a:t>survey was carried out using evaluation forms where ‘</a:t>
            </a:r>
            <a:r>
              <a:rPr lang="en-GB" sz="1800" i="1" dirty="0">
                <a:latin typeface="+mj-lt"/>
              </a:rPr>
              <a:t>smiling face</a:t>
            </a:r>
            <a:r>
              <a:rPr lang="en-GB" sz="1800" dirty="0">
                <a:latin typeface="+mj-lt"/>
              </a:rPr>
              <a:t>’ </a:t>
            </a:r>
            <a:endParaRPr lang="pl-PL" sz="1800" dirty="0" smtClean="0">
              <a:latin typeface="+mj-lt"/>
            </a:endParaRPr>
          </a:p>
          <a:p>
            <a:pPr>
              <a:buNone/>
            </a:pPr>
            <a:endParaRPr lang="pl-PL" sz="1800" dirty="0"/>
          </a:p>
          <a:p>
            <a:pPr>
              <a:buNone/>
            </a:pPr>
            <a:endParaRPr lang="pl-PL" sz="1800" dirty="0"/>
          </a:p>
          <a:p>
            <a:pPr>
              <a:buNone/>
            </a:pPr>
            <a:endParaRPr lang="pl-PL" dirty="0"/>
          </a:p>
        </p:txBody>
      </p:sp>
      <p:pic>
        <p:nvPicPr>
          <p:cNvPr id="15362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4071942"/>
            <a:ext cx="1389909" cy="990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4000504"/>
            <a:ext cx="1135743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3857620" y="4286256"/>
            <a:ext cx="714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/>
              <a:t>or</a:t>
            </a:r>
            <a:r>
              <a:rPr lang="en-GB" b="1" dirty="0"/>
              <a:t> </a:t>
            </a:r>
            <a:endParaRPr lang="pl-PL" dirty="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357158" y="5214950"/>
            <a:ext cx="855478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was given according to conduct observation. The evaluation forms consisted  of different manners for using water and electricity: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1500174"/>
            <a:ext cx="32146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WATER SAVING: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5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928802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Enough water use for personal care.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Water unnecessary.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Tap off.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Tap off family members of warning.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42844" y="3786190"/>
            <a:ext cx="19804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ENERGY SAVING: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4214818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Use electricity not unnecessarily.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Unnecessarily lights of.</a:t>
            </a:r>
            <a:endParaRPr kumimoji="0" lang="pl-PL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Tap of.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Arial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GB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Unnecessary electrical use family members of warning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Arial" pitchFamily="34" charset="0"/>
              </a:rPr>
              <a:t>.</a:t>
            </a: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500034" y="2857496"/>
            <a:ext cx="7929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GB" sz="2800" dirty="0">
                <a:latin typeface="+mj-lt"/>
                <a:ea typeface="Calibri" pitchFamily="34" charset="0"/>
                <a:cs typeface="Calibri" pitchFamily="34" charset="0"/>
              </a:rPr>
              <a:t>All data collected refer to 5 months of the project from September 2016 to January 2017. Each partner school evaluated its own pupils. Finally they sent the results of the evaluation to Poland via email </a:t>
            </a:r>
            <a:r>
              <a:rPr lang="en-GB" sz="2800" dirty="0" smtClean="0">
                <a:latin typeface="+mj-lt"/>
                <a:ea typeface="Calibri" pitchFamily="34" charset="0"/>
                <a:cs typeface="Calibri" pitchFamily="34" charset="0"/>
              </a:rPr>
              <a:t>w</a:t>
            </a:r>
            <a:r>
              <a:rPr lang="pl-PL" sz="2800" smtClean="0">
                <a:latin typeface="+mj-lt"/>
                <a:ea typeface="Calibri" pitchFamily="34" charset="0"/>
                <a:cs typeface="Calibri" pitchFamily="34" charset="0"/>
              </a:rPr>
              <a:t>h</a:t>
            </a:r>
            <a:r>
              <a:rPr lang="en-GB" sz="2800" smtClean="0">
                <a:latin typeface="+mj-lt"/>
                <a:ea typeface="Calibri" pitchFamily="34" charset="0"/>
                <a:cs typeface="Calibri" pitchFamily="34" charset="0"/>
              </a:rPr>
              <a:t>ere </a:t>
            </a:r>
            <a:r>
              <a:rPr lang="en-GB" sz="2800" dirty="0">
                <a:latin typeface="+mj-lt"/>
                <a:ea typeface="Calibri" pitchFamily="34" charset="0"/>
                <a:cs typeface="Calibri" pitchFamily="34" charset="0"/>
              </a:rPr>
              <a:t>was done the final report.</a:t>
            </a:r>
            <a:endParaRPr lang="en-GB" sz="2800" dirty="0">
              <a:latin typeface="+mj-lt"/>
              <a:cs typeface="Arial" pitchFamily="34" charset="0"/>
            </a:endParaRPr>
          </a:p>
        </p:txBody>
      </p:sp>
      <p:pic>
        <p:nvPicPr>
          <p:cNvPr id="5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286116" y="1500174"/>
            <a:ext cx="25003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RESULTS</a:t>
            </a:r>
            <a:endParaRPr kumimoji="0" lang="en-GB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6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57158" y="2571744"/>
          <a:ext cx="8501122" cy="3571900"/>
        </p:xfrm>
        <a:graphic>
          <a:graphicData uri="http://schemas.openxmlformats.org/drawingml/2006/table">
            <a:tbl>
              <a:tblPr/>
              <a:tblGrid>
                <a:gridCol w="1463787"/>
                <a:gridCol w="696693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</a:tblGrid>
              <a:tr h="353741">
                <a:tc rowSpan="2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ROMANIA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BUŁGARIA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GREECE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7608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98034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Romania - 144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 err="1">
                          <a:latin typeface="Calibri"/>
                          <a:ea typeface="Calibri"/>
                          <a:cs typeface="Times New Roman"/>
                        </a:rPr>
                        <a:t>Bulgaria</a:t>
                      </a: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 - 87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Greece - 64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127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132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128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120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79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71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17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75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7433" name="Picture 2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358214" y="4357694"/>
            <a:ext cx="361950" cy="361950"/>
          </a:xfrm>
          <a:prstGeom prst="rect">
            <a:avLst/>
          </a:prstGeom>
          <a:noFill/>
        </p:spPr>
      </p:pic>
      <p:pic>
        <p:nvPicPr>
          <p:cNvPr id="17432" name="Picture 2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786710" y="4357694"/>
            <a:ext cx="361950" cy="361950"/>
          </a:xfrm>
          <a:prstGeom prst="rect">
            <a:avLst/>
          </a:prstGeom>
          <a:noFill/>
        </p:spPr>
      </p:pic>
      <p:pic>
        <p:nvPicPr>
          <p:cNvPr id="17431" name="Picture 2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215206" y="4357694"/>
            <a:ext cx="361950" cy="361950"/>
          </a:xfrm>
          <a:prstGeom prst="rect">
            <a:avLst/>
          </a:prstGeom>
          <a:noFill/>
        </p:spPr>
      </p:pic>
      <p:pic>
        <p:nvPicPr>
          <p:cNvPr id="17430" name="Picture 2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643702" y="4357694"/>
            <a:ext cx="361950" cy="361950"/>
          </a:xfrm>
          <a:prstGeom prst="rect">
            <a:avLst/>
          </a:prstGeom>
          <a:noFill/>
        </p:spPr>
      </p:pic>
      <p:pic>
        <p:nvPicPr>
          <p:cNvPr id="17429" name="Picture 2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072198" y="4357694"/>
            <a:ext cx="361950" cy="361950"/>
          </a:xfrm>
          <a:prstGeom prst="rect">
            <a:avLst/>
          </a:prstGeom>
          <a:noFill/>
        </p:spPr>
      </p:pic>
      <p:pic>
        <p:nvPicPr>
          <p:cNvPr id="17428" name="Picture 2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500694" y="4357694"/>
            <a:ext cx="361950" cy="361950"/>
          </a:xfrm>
          <a:prstGeom prst="rect">
            <a:avLst/>
          </a:prstGeom>
          <a:noFill/>
        </p:spPr>
      </p:pic>
      <p:pic>
        <p:nvPicPr>
          <p:cNvPr id="17427" name="Picture 1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929190" y="4357694"/>
            <a:ext cx="361950" cy="361950"/>
          </a:xfrm>
          <a:prstGeom prst="rect">
            <a:avLst/>
          </a:prstGeom>
          <a:noFill/>
        </p:spPr>
      </p:pic>
      <p:pic>
        <p:nvPicPr>
          <p:cNvPr id="17426" name="Picture 1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357686" y="4357694"/>
            <a:ext cx="361950" cy="361950"/>
          </a:xfrm>
          <a:prstGeom prst="rect">
            <a:avLst/>
          </a:prstGeom>
          <a:noFill/>
        </p:spPr>
      </p:pic>
      <p:pic>
        <p:nvPicPr>
          <p:cNvPr id="17425" name="Picture 1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786182" y="4357694"/>
            <a:ext cx="361950" cy="361950"/>
          </a:xfrm>
          <a:prstGeom prst="rect">
            <a:avLst/>
          </a:prstGeom>
          <a:noFill/>
        </p:spPr>
      </p:pic>
      <p:pic>
        <p:nvPicPr>
          <p:cNvPr id="17424" name="Picture 1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214678" y="4357694"/>
            <a:ext cx="361950" cy="361950"/>
          </a:xfrm>
          <a:prstGeom prst="rect">
            <a:avLst/>
          </a:prstGeom>
          <a:noFill/>
        </p:spPr>
      </p:pic>
      <p:pic>
        <p:nvPicPr>
          <p:cNvPr id="17423" name="Picture 1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000232" y="4357694"/>
            <a:ext cx="361950" cy="361950"/>
          </a:xfrm>
          <a:prstGeom prst="rect">
            <a:avLst/>
          </a:prstGeom>
          <a:noFill/>
        </p:spPr>
      </p:pic>
      <p:pic>
        <p:nvPicPr>
          <p:cNvPr id="17422" name="Picture 1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643174" y="4357694"/>
            <a:ext cx="361950" cy="361950"/>
          </a:xfrm>
          <a:prstGeom prst="rect">
            <a:avLst/>
          </a:prstGeom>
          <a:noFill/>
        </p:spPr>
      </p:pic>
      <p:pic>
        <p:nvPicPr>
          <p:cNvPr id="17421" name="Picture 1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000232" y="5572140"/>
            <a:ext cx="342900" cy="342900"/>
          </a:xfrm>
          <a:prstGeom prst="rect">
            <a:avLst/>
          </a:prstGeom>
          <a:noFill/>
        </p:spPr>
      </p:pic>
      <p:pic>
        <p:nvPicPr>
          <p:cNvPr id="17420" name="Picture 1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643702" y="5572140"/>
            <a:ext cx="342900" cy="342900"/>
          </a:xfrm>
          <a:prstGeom prst="rect">
            <a:avLst/>
          </a:prstGeom>
          <a:noFill/>
        </p:spPr>
      </p:pic>
      <p:pic>
        <p:nvPicPr>
          <p:cNvPr id="17419" name="Picture 1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214678" y="5572140"/>
            <a:ext cx="342900" cy="342900"/>
          </a:xfrm>
          <a:prstGeom prst="rect">
            <a:avLst/>
          </a:prstGeom>
          <a:noFill/>
        </p:spPr>
      </p:pic>
      <p:pic>
        <p:nvPicPr>
          <p:cNvPr id="17418" name="Picture 1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929190" y="5572140"/>
            <a:ext cx="342900" cy="342900"/>
          </a:xfrm>
          <a:prstGeom prst="rect">
            <a:avLst/>
          </a:prstGeom>
          <a:noFill/>
        </p:spPr>
      </p:pic>
      <p:pic>
        <p:nvPicPr>
          <p:cNvPr id="17417" name="Picture 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786182" y="5572140"/>
            <a:ext cx="342900" cy="342900"/>
          </a:xfrm>
          <a:prstGeom prst="rect">
            <a:avLst/>
          </a:prstGeom>
          <a:noFill/>
        </p:spPr>
      </p:pic>
      <p:pic>
        <p:nvPicPr>
          <p:cNvPr id="17416" name="Picture 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5500694" y="5572140"/>
            <a:ext cx="342900" cy="342900"/>
          </a:xfrm>
          <a:prstGeom prst="rect">
            <a:avLst/>
          </a:prstGeom>
          <a:noFill/>
        </p:spPr>
      </p:pic>
      <p:pic>
        <p:nvPicPr>
          <p:cNvPr id="17415" name="Picture 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215206" y="5572140"/>
            <a:ext cx="342900" cy="342900"/>
          </a:xfrm>
          <a:prstGeom prst="rect">
            <a:avLst/>
          </a:prstGeom>
          <a:noFill/>
        </p:spPr>
      </p:pic>
      <p:pic>
        <p:nvPicPr>
          <p:cNvPr id="17414" name="Picture 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072198" y="5572140"/>
            <a:ext cx="342900" cy="342900"/>
          </a:xfrm>
          <a:prstGeom prst="rect">
            <a:avLst/>
          </a:prstGeom>
          <a:noFill/>
        </p:spPr>
      </p:pic>
      <p:pic>
        <p:nvPicPr>
          <p:cNvPr id="17413" name="Picture 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357686" y="5572140"/>
            <a:ext cx="342900" cy="342900"/>
          </a:xfrm>
          <a:prstGeom prst="rect">
            <a:avLst/>
          </a:prstGeom>
          <a:noFill/>
        </p:spPr>
      </p:pic>
      <p:pic>
        <p:nvPicPr>
          <p:cNvPr id="17412" name="Picture 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8358214" y="5572140"/>
            <a:ext cx="342900" cy="342900"/>
          </a:xfrm>
          <a:prstGeom prst="rect">
            <a:avLst/>
          </a:prstGeom>
          <a:noFill/>
        </p:spPr>
      </p:pic>
      <p:pic>
        <p:nvPicPr>
          <p:cNvPr id="17411" name="Picture 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786710" y="5572140"/>
            <a:ext cx="342900" cy="342900"/>
          </a:xfrm>
          <a:prstGeom prst="rect">
            <a:avLst/>
          </a:prstGeom>
          <a:noFill/>
        </p:spPr>
      </p:pic>
      <p:pic>
        <p:nvPicPr>
          <p:cNvPr id="17410" name="Picture 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643174" y="5572140"/>
            <a:ext cx="342900" cy="342900"/>
          </a:xfrm>
          <a:prstGeom prst="rect">
            <a:avLst/>
          </a:prstGeom>
          <a:noFill/>
        </p:spPr>
      </p:pic>
      <p:sp>
        <p:nvSpPr>
          <p:cNvPr id="32" name="Prostokąt 31"/>
          <p:cNvSpPr/>
          <p:nvPr/>
        </p:nvSpPr>
        <p:spPr>
          <a:xfrm>
            <a:off x="857224" y="2786058"/>
            <a:ext cx="9218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1" dirty="0" err="1">
                <a:latin typeface="+mj-lt"/>
                <a:ea typeface="Calibri"/>
                <a:cs typeface="Times New Roman"/>
              </a:rPr>
              <a:t>I</a:t>
            </a:r>
            <a:r>
              <a:rPr lang="pl-PL" sz="1400" b="1" dirty="0" err="1" smtClean="0">
                <a:latin typeface="+mj-lt"/>
                <a:ea typeface="Calibri"/>
                <a:cs typeface="Times New Roman"/>
              </a:rPr>
              <a:t>ndicators</a:t>
            </a:r>
            <a:endParaRPr lang="pl-PL" sz="1400" dirty="0">
              <a:latin typeface="+mj-lt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428596" y="3429000"/>
            <a:ext cx="843436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400" b="1" dirty="0" err="1" smtClean="0">
                <a:latin typeface="+mj-lt"/>
                <a:ea typeface="Calibri"/>
                <a:cs typeface="Times New Roman"/>
              </a:rPr>
              <a:t>Students</a:t>
            </a:r>
            <a:endParaRPr lang="pl-PL" sz="1400" dirty="0">
              <a:latin typeface="+mj-lt"/>
              <a:ea typeface="Calibri"/>
              <a:cs typeface="Times New Roman"/>
            </a:endParaRPr>
          </a:p>
        </p:txBody>
      </p:sp>
      <p:sp>
        <p:nvSpPr>
          <p:cNvPr id="34" name="Prostokąt 33"/>
          <p:cNvSpPr/>
          <p:nvPr/>
        </p:nvSpPr>
        <p:spPr>
          <a:xfrm>
            <a:off x="357158" y="2071678"/>
            <a:ext cx="1944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WATER SAVING: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57158" y="2571744"/>
          <a:ext cx="8501124" cy="3571900"/>
        </p:xfrm>
        <a:graphic>
          <a:graphicData uri="http://schemas.openxmlformats.org/drawingml/2006/table">
            <a:tbl>
              <a:tblPr/>
              <a:tblGrid>
                <a:gridCol w="1463788"/>
                <a:gridCol w="696694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  <a:gridCol w="576422"/>
              </a:tblGrid>
              <a:tr h="428628">
                <a:tc rowSpan="2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TURKEY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ITALY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POLAND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2869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07157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Turkey – </a:t>
                      </a: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496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 err="1">
                          <a:latin typeface="Calibri"/>
                          <a:ea typeface="Calibri"/>
                          <a:cs typeface="Times New Roman"/>
                        </a:rPr>
                        <a:t>Italy</a:t>
                      </a: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 – 50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Poland - 66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361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332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313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305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61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164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183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 smtClean="0">
                          <a:latin typeface="Calibri"/>
                          <a:ea typeface="Calibri"/>
                          <a:cs typeface="Times New Roman"/>
                        </a:rPr>
                        <a:t>191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9480" name="Picture 2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8358214" y="4429132"/>
            <a:ext cx="361950" cy="361950"/>
          </a:xfrm>
          <a:prstGeom prst="rect">
            <a:avLst/>
          </a:prstGeom>
          <a:noFill/>
        </p:spPr>
      </p:pic>
      <p:pic>
        <p:nvPicPr>
          <p:cNvPr id="19479" name="Picture 2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786710" y="4429132"/>
            <a:ext cx="361950" cy="361950"/>
          </a:xfrm>
          <a:prstGeom prst="rect">
            <a:avLst/>
          </a:prstGeom>
          <a:noFill/>
        </p:spPr>
      </p:pic>
      <p:pic>
        <p:nvPicPr>
          <p:cNvPr id="19478" name="Picture 2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215206" y="4429132"/>
            <a:ext cx="361950" cy="361950"/>
          </a:xfrm>
          <a:prstGeom prst="rect">
            <a:avLst/>
          </a:prstGeom>
          <a:noFill/>
        </p:spPr>
      </p:pic>
      <p:pic>
        <p:nvPicPr>
          <p:cNvPr id="19477" name="Picture 2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643702" y="4429132"/>
            <a:ext cx="361950" cy="361950"/>
          </a:xfrm>
          <a:prstGeom prst="rect">
            <a:avLst/>
          </a:prstGeom>
          <a:noFill/>
        </p:spPr>
      </p:pic>
      <p:pic>
        <p:nvPicPr>
          <p:cNvPr id="19476" name="Picture 2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6072198" y="4429132"/>
            <a:ext cx="361950" cy="361950"/>
          </a:xfrm>
          <a:prstGeom prst="rect">
            <a:avLst/>
          </a:prstGeom>
          <a:noFill/>
        </p:spPr>
      </p:pic>
      <p:pic>
        <p:nvPicPr>
          <p:cNvPr id="19475" name="Picture 1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5500694" y="4429132"/>
            <a:ext cx="361950" cy="361950"/>
          </a:xfrm>
          <a:prstGeom prst="rect">
            <a:avLst/>
          </a:prstGeom>
          <a:noFill/>
        </p:spPr>
      </p:pic>
      <p:pic>
        <p:nvPicPr>
          <p:cNvPr id="19474" name="Picture 1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929190" y="4429132"/>
            <a:ext cx="361950" cy="361950"/>
          </a:xfrm>
          <a:prstGeom prst="rect">
            <a:avLst/>
          </a:prstGeom>
          <a:noFill/>
        </p:spPr>
      </p:pic>
      <p:pic>
        <p:nvPicPr>
          <p:cNvPr id="19473" name="Picture 1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4357686" y="4429132"/>
            <a:ext cx="361950" cy="361950"/>
          </a:xfrm>
          <a:prstGeom prst="rect">
            <a:avLst/>
          </a:prstGeom>
          <a:noFill/>
        </p:spPr>
      </p:pic>
      <p:pic>
        <p:nvPicPr>
          <p:cNvPr id="19472" name="Picture 1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786182" y="4429132"/>
            <a:ext cx="361950" cy="361950"/>
          </a:xfrm>
          <a:prstGeom prst="rect">
            <a:avLst/>
          </a:prstGeom>
          <a:noFill/>
        </p:spPr>
      </p:pic>
      <p:pic>
        <p:nvPicPr>
          <p:cNvPr id="19471" name="Picture 1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214678" y="4429132"/>
            <a:ext cx="361950" cy="361950"/>
          </a:xfrm>
          <a:prstGeom prst="rect">
            <a:avLst/>
          </a:prstGeom>
          <a:noFill/>
        </p:spPr>
      </p:pic>
      <p:pic>
        <p:nvPicPr>
          <p:cNvPr id="19470" name="Picture 1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643174" y="4429132"/>
            <a:ext cx="361950" cy="361950"/>
          </a:xfrm>
          <a:prstGeom prst="rect">
            <a:avLst/>
          </a:prstGeom>
          <a:noFill/>
        </p:spPr>
      </p:pic>
      <p:pic>
        <p:nvPicPr>
          <p:cNvPr id="19469" name="Picture 1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000232" y="4429132"/>
            <a:ext cx="361950" cy="361950"/>
          </a:xfrm>
          <a:prstGeom prst="rect">
            <a:avLst/>
          </a:prstGeom>
          <a:noFill/>
        </p:spPr>
      </p:pic>
      <p:pic>
        <p:nvPicPr>
          <p:cNvPr id="19468" name="Picture 1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358214" y="5500702"/>
            <a:ext cx="342900" cy="342900"/>
          </a:xfrm>
          <a:prstGeom prst="rect">
            <a:avLst/>
          </a:prstGeom>
          <a:noFill/>
        </p:spPr>
      </p:pic>
      <p:pic>
        <p:nvPicPr>
          <p:cNvPr id="19467" name="Picture 1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786710" y="5500702"/>
            <a:ext cx="342900" cy="342900"/>
          </a:xfrm>
          <a:prstGeom prst="rect">
            <a:avLst/>
          </a:prstGeom>
          <a:noFill/>
        </p:spPr>
      </p:pic>
      <p:pic>
        <p:nvPicPr>
          <p:cNvPr id="19466" name="Picture 1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215206" y="5500702"/>
            <a:ext cx="342900" cy="342900"/>
          </a:xfrm>
          <a:prstGeom prst="rect">
            <a:avLst/>
          </a:prstGeom>
          <a:noFill/>
        </p:spPr>
      </p:pic>
      <p:pic>
        <p:nvPicPr>
          <p:cNvPr id="19465" name="Picture 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643702" y="5500702"/>
            <a:ext cx="342900" cy="342900"/>
          </a:xfrm>
          <a:prstGeom prst="rect">
            <a:avLst/>
          </a:prstGeom>
          <a:noFill/>
        </p:spPr>
      </p:pic>
      <p:pic>
        <p:nvPicPr>
          <p:cNvPr id="19464" name="Picture 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072198" y="5500702"/>
            <a:ext cx="342900" cy="342900"/>
          </a:xfrm>
          <a:prstGeom prst="rect">
            <a:avLst/>
          </a:prstGeom>
          <a:noFill/>
        </p:spPr>
      </p:pic>
      <p:pic>
        <p:nvPicPr>
          <p:cNvPr id="19463" name="Picture 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500694" y="5500702"/>
            <a:ext cx="342900" cy="342900"/>
          </a:xfrm>
          <a:prstGeom prst="rect">
            <a:avLst/>
          </a:prstGeom>
          <a:noFill/>
        </p:spPr>
      </p:pic>
      <p:pic>
        <p:nvPicPr>
          <p:cNvPr id="19462" name="Picture 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929190" y="5500702"/>
            <a:ext cx="342900" cy="342900"/>
          </a:xfrm>
          <a:prstGeom prst="rect">
            <a:avLst/>
          </a:prstGeom>
          <a:noFill/>
        </p:spPr>
      </p:pic>
      <p:pic>
        <p:nvPicPr>
          <p:cNvPr id="19461" name="Picture 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357686" y="5500702"/>
            <a:ext cx="342900" cy="342900"/>
          </a:xfrm>
          <a:prstGeom prst="rect">
            <a:avLst/>
          </a:prstGeom>
          <a:noFill/>
        </p:spPr>
      </p:pic>
      <p:pic>
        <p:nvPicPr>
          <p:cNvPr id="19460" name="Picture 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786182" y="5500702"/>
            <a:ext cx="342900" cy="342900"/>
          </a:xfrm>
          <a:prstGeom prst="rect">
            <a:avLst/>
          </a:prstGeom>
          <a:noFill/>
        </p:spPr>
      </p:pic>
      <p:pic>
        <p:nvPicPr>
          <p:cNvPr id="19459" name="Picture 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214678" y="5500702"/>
            <a:ext cx="342900" cy="342900"/>
          </a:xfrm>
          <a:prstGeom prst="rect">
            <a:avLst/>
          </a:prstGeom>
          <a:noFill/>
        </p:spPr>
      </p:pic>
      <p:pic>
        <p:nvPicPr>
          <p:cNvPr id="19458" name="Picture 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643174" y="5500702"/>
            <a:ext cx="342900" cy="342900"/>
          </a:xfrm>
          <a:prstGeom prst="rect">
            <a:avLst/>
          </a:prstGeom>
          <a:noFill/>
        </p:spPr>
      </p:pic>
      <p:pic>
        <p:nvPicPr>
          <p:cNvPr id="19457" name="Picture 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000232" y="5500702"/>
            <a:ext cx="342900" cy="342900"/>
          </a:xfrm>
          <a:prstGeom prst="rect">
            <a:avLst/>
          </a:prstGeom>
          <a:noFill/>
        </p:spPr>
      </p:pic>
      <p:pic>
        <p:nvPicPr>
          <p:cNvPr id="29" name="Obraz 1" descr="EU flag-Erasmus+_vect_POS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3" descr="logo of the projec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Prostokąt 30"/>
          <p:cNvSpPr/>
          <p:nvPr/>
        </p:nvSpPr>
        <p:spPr>
          <a:xfrm>
            <a:off x="3286116" y="1500174"/>
            <a:ext cx="1621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GB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RESULTS</a:t>
            </a:r>
            <a:endParaRPr kumimoji="0" lang="en-GB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2" name="Prostokąt 31"/>
          <p:cNvSpPr/>
          <p:nvPr/>
        </p:nvSpPr>
        <p:spPr>
          <a:xfrm>
            <a:off x="357158" y="2071678"/>
            <a:ext cx="1944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Calibri" pitchFamily="34" charset="0"/>
              </a:rPr>
              <a:t>WATER SAVING:</a:t>
            </a:r>
            <a:endParaRPr kumimoji="0" lang="en-GB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785786" y="2786058"/>
            <a:ext cx="9619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pl-PL" sz="1400" b="1" dirty="0" err="1" smtClean="0">
                <a:latin typeface="Calibri"/>
                <a:ea typeface="Calibri"/>
                <a:cs typeface="Times New Roman"/>
              </a:rPr>
              <a:t>Indicators</a:t>
            </a:r>
            <a:endParaRPr lang="pl-PL" sz="1400" dirty="0"/>
          </a:p>
        </p:txBody>
      </p:sp>
      <p:sp>
        <p:nvSpPr>
          <p:cNvPr id="34" name="Prostokąt 33"/>
          <p:cNvSpPr/>
          <p:nvPr/>
        </p:nvSpPr>
        <p:spPr>
          <a:xfrm>
            <a:off x="428596" y="3429000"/>
            <a:ext cx="843436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400" b="1" dirty="0" err="1" smtClean="0">
                <a:latin typeface="Calibri"/>
                <a:ea typeface="Calibri"/>
                <a:cs typeface="Times New Roman"/>
              </a:rPr>
              <a:t>Students</a:t>
            </a:r>
            <a:endParaRPr lang="pl-PL" sz="1400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357430"/>
            <a:ext cx="454630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To sum up all data about WATER SAVING:</a:t>
            </a:r>
            <a:endParaRPr kumimoji="0" lang="en-GB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3286124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907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pupils from 6 schools took part in this survey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724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of them use enough water for personal care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616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pupils use water unnecessarily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665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pupils tap off</a:t>
            </a: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endParaRPr kumimoji="0" lang="pl-PL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pl-PL" sz="2000" dirty="0" smtClean="0">
                <a:latin typeface="+mj-lt"/>
                <a:ea typeface="Calibri" pitchFamily="34" charset="0"/>
                <a:cs typeface="Times New Roman" pitchFamily="18" charset="0"/>
              </a:rPr>
              <a:t>626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GB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of pupils warn family members – tap off</a:t>
            </a:r>
            <a:endParaRPr kumimoji="0" lang="en-GB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EU flag-Erasmus+_vect_P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60032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logo of the proje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357166"/>
            <a:ext cx="157163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57162" y="2571745"/>
          <a:ext cx="8501113" cy="3571899"/>
        </p:xfrm>
        <a:graphic>
          <a:graphicData uri="http://schemas.openxmlformats.org/drawingml/2006/table">
            <a:tbl>
              <a:tblPr/>
              <a:tblGrid>
                <a:gridCol w="1500194"/>
                <a:gridCol w="642942"/>
                <a:gridCol w="593767"/>
                <a:gridCol w="576421"/>
                <a:gridCol w="576421"/>
                <a:gridCol w="576421"/>
                <a:gridCol w="576421"/>
                <a:gridCol w="576421"/>
                <a:gridCol w="576421"/>
                <a:gridCol w="576421"/>
                <a:gridCol w="576421"/>
                <a:gridCol w="576421"/>
                <a:gridCol w="576421"/>
              </a:tblGrid>
              <a:tr h="353740">
                <a:tc rowSpan="2"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b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C0C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ROMANIA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BUŁGARIA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GREECE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76084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109906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Romania - 144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 err="1">
                          <a:latin typeface="Calibri"/>
                          <a:ea typeface="Calibri"/>
                          <a:cs typeface="Times New Roman"/>
                        </a:rPr>
                        <a:t>Bulgaria</a:t>
                      </a: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 - 87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Greece - 64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121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125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126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78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51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300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pl-PL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l-PL" sz="900" b="1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pl-PL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6104" name="Picture 2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8358214" y="4429132"/>
            <a:ext cx="361950" cy="361950"/>
          </a:xfrm>
          <a:prstGeom prst="rect">
            <a:avLst/>
          </a:prstGeom>
          <a:noFill/>
        </p:spPr>
      </p:pic>
      <p:pic>
        <p:nvPicPr>
          <p:cNvPr id="46103" name="Picture 2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786710" y="4429132"/>
            <a:ext cx="361950" cy="361950"/>
          </a:xfrm>
          <a:prstGeom prst="rect">
            <a:avLst/>
          </a:prstGeom>
          <a:noFill/>
        </p:spPr>
      </p:pic>
      <p:pic>
        <p:nvPicPr>
          <p:cNvPr id="46102" name="Picture 2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7215206" y="4429132"/>
            <a:ext cx="361950" cy="361950"/>
          </a:xfrm>
          <a:prstGeom prst="rect">
            <a:avLst/>
          </a:prstGeom>
          <a:noFill/>
        </p:spPr>
      </p:pic>
      <p:pic>
        <p:nvPicPr>
          <p:cNvPr id="46101" name="Picture 2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643702" y="4429132"/>
            <a:ext cx="361950" cy="361950"/>
          </a:xfrm>
          <a:prstGeom prst="rect">
            <a:avLst/>
          </a:prstGeom>
          <a:noFill/>
        </p:spPr>
      </p:pic>
      <p:pic>
        <p:nvPicPr>
          <p:cNvPr id="46100" name="Picture 2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6072198" y="4429132"/>
            <a:ext cx="361950" cy="361950"/>
          </a:xfrm>
          <a:prstGeom prst="rect">
            <a:avLst/>
          </a:prstGeom>
          <a:noFill/>
        </p:spPr>
      </p:pic>
      <p:pic>
        <p:nvPicPr>
          <p:cNvPr id="46099" name="Picture 1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5500694" y="4429132"/>
            <a:ext cx="361950" cy="361950"/>
          </a:xfrm>
          <a:prstGeom prst="rect">
            <a:avLst/>
          </a:prstGeom>
          <a:noFill/>
        </p:spPr>
      </p:pic>
      <p:pic>
        <p:nvPicPr>
          <p:cNvPr id="46098" name="Picture 1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929190" y="4429132"/>
            <a:ext cx="361950" cy="361950"/>
          </a:xfrm>
          <a:prstGeom prst="rect">
            <a:avLst/>
          </a:prstGeom>
          <a:noFill/>
        </p:spPr>
      </p:pic>
      <p:pic>
        <p:nvPicPr>
          <p:cNvPr id="46097" name="Picture 1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357686" y="4429132"/>
            <a:ext cx="361950" cy="361950"/>
          </a:xfrm>
          <a:prstGeom prst="rect">
            <a:avLst/>
          </a:prstGeom>
          <a:noFill/>
        </p:spPr>
      </p:pic>
      <p:pic>
        <p:nvPicPr>
          <p:cNvPr id="46096" name="Picture 1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786182" y="4429132"/>
            <a:ext cx="361950" cy="361950"/>
          </a:xfrm>
          <a:prstGeom prst="rect">
            <a:avLst/>
          </a:prstGeom>
          <a:noFill/>
        </p:spPr>
      </p:pic>
      <p:pic>
        <p:nvPicPr>
          <p:cNvPr id="46095" name="Picture 1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214678" y="4429132"/>
            <a:ext cx="361950" cy="361950"/>
          </a:xfrm>
          <a:prstGeom prst="rect">
            <a:avLst/>
          </a:prstGeom>
          <a:noFill/>
        </p:spPr>
      </p:pic>
      <p:pic>
        <p:nvPicPr>
          <p:cNvPr id="46094" name="Picture 1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643174" y="4429132"/>
            <a:ext cx="361950" cy="361950"/>
          </a:xfrm>
          <a:prstGeom prst="rect">
            <a:avLst/>
          </a:prstGeom>
          <a:noFill/>
        </p:spPr>
      </p:pic>
      <p:pic>
        <p:nvPicPr>
          <p:cNvPr id="46093" name="Picture 1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000232" y="4429132"/>
            <a:ext cx="361950" cy="361950"/>
          </a:xfrm>
          <a:prstGeom prst="rect">
            <a:avLst/>
          </a:prstGeom>
          <a:noFill/>
        </p:spPr>
      </p:pic>
      <p:pic>
        <p:nvPicPr>
          <p:cNvPr id="46092" name="Picture 1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8429652" y="5572140"/>
            <a:ext cx="342900" cy="342900"/>
          </a:xfrm>
          <a:prstGeom prst="rect">
            <a:avLst/>
          </a:prstGeom>
          <a:noFill/>
        </p:spPr>
      </p:pic>
      <p:pic>
        <p:nvPicPr>
          <p:cNvPr id="46091" name="Picture 1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858148" y="5572140"/>
            <a:ext cx="342900" cy="342900"/>
          </a:xfrm>
          <a:prstGeom prst="rect">
            <a:avLst/>
          </a:prstGeom>
          <a:noFill/>
        </p:spPr>
      </p:pic>
      <p:pic>
        <p:nvPicPr>
          <p:cNvPr id="46090" name="Picture 10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215206" y="5572140"/>
            <a:ext cx="342900" cy="342900"/>
          </a:xfrm>
          <a:prstGeom prst="rect">
            <a:avLst/>
          </a:prstGeom>
          <a:noFill/>
        </p:spPr>
      </p:pic>
      <p:pic>
        <p:nvPicPr>
          <p:cNvPr id="46089" name="Picture 9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643702" y="5572140"/>
            <a:ext cx="342900" cy="342900"/>
          </a:xfrm>
          <a:prstGeom prst="rect">
            <a:avLst/>
          </a:prstGeom>
          <a:noFill/>
        </p:spPr>
      </p:pic>
      <p:pic>
        <p:nvPicPr>
          <p:cNvPr id="46088" name="Picture 8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072198" y="5572140"/>
            <a:ext cx="342900" cy="342900"/>
          </a:xfrm>
          <a:prstGeom prst="rect">
            <a:avLst/>
          </a:prstGeom>
          <a:noFill/>
        </p:spPr>
      </p:pic>
      <p:pic>
        <p:nvPicPr>
          <p:cNvPr id="46087" name="Picture 7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5500694" y="5572140"/>
            <a:ext cx="342900" cy="342900"/>
          </a:xfrm>
          <a:prstGeom prst="rect">
            <a:avLst/>
          </a:prstGeom>
          <a:noFill/>
        </p:spPr>
      </p:pic>
      <p:pic>
        <p:nvPicPr>
          <p:cNvPr id="46086" name="Picture 6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929190" y="5572140"/>
            <a:ext cx="342900" cy="342900"/>
          </a:xfrm>
          <a:prstGeom prst="rect">
            <a:avLst/>
          </a:prstGeom>
          <a:noFill/>
        </p:spPr>
      </p:pic>
      <p:pic>
        <p:nvPicPr>
          <p:cNvPr id="46085" name="Picture 5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4357686" y="5572140"/>
            <a:ext cx="342900" cy="342900"/>
          </a:xfrm>
          <a:prstGeom prst="rect">
            <a:avLst/>
          </a:prstGeom>
          <a:noFill/>
        </p:spPr>
      </p:pic>
      <p:pic>
        <p:nvPicPr>
          <p:cNvPr id="46084" name="Picture 4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786182" y="5572140"/>
            <a:ext cx="342900" cy="342900"/>
          </a:xfrm>
          <a:prstGeom prst="rect">
            <a:avLst/>
          </a:prstGeom>
          <a:noFill/>
        </p:spPr>
      </p:pic>
      <p:pic>
        <p:nvPicPr>
          <p:cNvPr id="46083" name="Picture 3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3214678" y="5572140"/>
            <a:ext cx="342900" cy="342900"/>
          </a:xfrm>
          <a:prstGeom prst="rect">
            <a:avLst/>
          </a:prstGeom>
          <a:noFill/>
        </p:spPr>
      </p:pic>
      <p:pic>
        <p:nvPicPr>
          <p:cNvPr id="46082" name="Picture 2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643174" y="5572140"/>
            <a:ext cx="342900" cy="342900"/>
          </a:xfrm>
          <a:prstGeom prst="rect">
            <a:avLst/>
          </a:prstGeom>
          <a:noFill/>
        </p:spPr>
      </p:pic>
      <p:pic>
        <p:nvPicPr>
          <p:cNvPr id="46081" name="Picture 1" descr="Резултат с изображение за усмивка емотикон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2000232" y="5572140"/>
            <a:ext cx="342900" cy="342900"/>
          </a:xfrm>
          <a:prstGeom prst="rect">
            <a:avLst/>
          </a:prstGeom>
          <a:noFill/>
        </p:spPr>
      </p:pic>
      <p:sp>
        <p:nvSpPr>
          <p:cNvPr id="31" name="Prostokąt 30"/>
          <p:cNvSpPr/>
          <p:nvPr/>
        </p:nvSpPr>
        <p:spPr>
          <a:xfrm>
            <a:off x="785786" y="2786058"/>
            <a:ext cx="9619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1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pl-PL" sz="1400" b="1" dirty="0" err="1" smtClean="0">
                <a:latin typeface="Calibri"/>
                <a:ea typeface="Calibri"/>
                <a:cs typeface="Times New Roman"/>
              </a:rPr>
              <a:t>Indicators</a:t>
            </a:r>
            <a:endParaRPr lang="pl-PL" sz="1400" dirty="0"/>
          </a:p>
        </p:txBody>
      </p:sp>
      <p:sp>
        <p:nvSpPr>
          <p:cNvPr id="32" name="Prostokąt 31"/>
          <p:cNvSpPr/>
          <p:nvPr/>
        </p:nvSpPr>
        <p:spPr>
          <a:xfrm>
            <a:off x="428596" y="3429000"/>
            <a:ext cx="843436" cy="325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1400" b="1" dirty="0" err="1" smtClean="0">
                <a:latin typeface="Calibri"/>
                <a:ea typeface="Calibri"/>
                <a:cs typeface="Times New Roman"/>
              </a:rPr>
              <a:t>Students</a:t>
            </a:r>
            <a:endParaRPr lang="pl-PL" sz="14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Prostokąt 32"/>
          <p:cNvSpPr/>
          <p:nvPr/>
        </p:nvSpPr>
        <p:spPr>
          <a:xfrm>
            <a:off x="3357554" y="1500174"/>
            <a:ext cx="16216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GB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RESULTS</a:t>
            </a:r>
            <a:endParaRPr kumimoji="0" lang="en-GB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-285784" y="2071678"/>
            <a:ext cx="34289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71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000625" algn="l"/>
              </a:tabLst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ENERGY SAVING:</a:t>
            </a:r>
            <a:endParaRPr kumimoji="0" 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602</Words>
  <Application>Microsoft Office PowerPoint</Application>
  <PresentationFormat>Pokaz na ekranie (4:3)</PresentationFormat>
  <Paragraphs>335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4" baseType="lpstr">
      <vt:lpstr>Przepływ</vt:lpstr>
      <vt:lpstr>Hol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Paweł Wilk</dc:creator>
  <cp:lastModifiedBy>Paweł Wilk</cp:lastModifiedBy>
  <cp:revision>68</cp:revision>
  <dcterms:created xsi:type="dcterms:W3CDTF">2017-06-02T20:17:19Z</dcterms:created>
  <dcterms:modified xsi:type="dcterms:W3CDTF">2017-06-20T18:05:20Z</dcterms:modified>
</cp:coreProperties>
</file>